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42" r:id="rId2"/>
    <p:sldId id="490" r:id="rId3"/>
    <p:sldId id="491" r:id="rId4"/>
    <p:sldId id="492" r:id="rId5"/>
    <p:sldId id="493" r:id="rId6"/>
    <p:sldId id="484" r:id="rId7"/>
    <p:sldId id="488" r:id="rId8"/>
    <p:sldId id="422" r:id="rId9"/>
  </p:sldIdLst>
  <p:sldSz cx="9906000" cy="6858000" type="A4"/>
  <p:notesSz cx="6797675" cy="9874250"/>
  <p:defaultTextStyle>
    <a:defPPr>
      <a:defRPr lang="ru-RU"/>
    </a:defPPr>
    <a:lvl1pPr algn="l" defTabSz="95760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78073" indent="-58301" algn="l" defTabSz="95760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57603" indent="-118061" algn="l" defTabSz="95760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435676" indent="-176362" algn="l" defTabSz="95760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915206" indent="-236121" algn="l" defTabSz="957603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098855" algn="l" defTabSz="839543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518627" algn="l" defTabSz="839543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2938397" algn="l" defTabSz="839543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358169" algn="l" defTabSz="839543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71920"/>
    <a:srgbClr val="0066B3"/>
    <a:srgbClr val="FBFABC"/>
    <a:srgbClr val="396541"/>
    <a:srgbClr val="FDFCD0"/>
    <a:srgbClr val="FDF7CB"/>
    <a:srgbClr val="EDCBB1"/>
    <a:srgbClr val="F2A792"/>
    <a:srgbClr val="DAA600"/>
    <a:srgbClr val="FABE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0" autoAdjust="0"/>
    <p:restoredTop sz="90476" autoAdjust="0"/>
  </p:normalViewPr>
  <p:slideViewPr>
    <p:cSldViewPr>
      <p:cViewPr>
        <p:scale>
          <a:sx n="100" d="100"/>
          <a:sy n="100" d="100"/>
        </p:scale>
        <p:origin x="-978" y="258"/>
      </p:cViewPr>
      <p:guideLst>
        <p:guide orient="horz" pos="2160"/>
        <p:guide orient="horz" pos="1012"/>
        <p:guide orient="horz" pos="316"/>
        <p:guide orient="horz" pos="4054"/>
        <p:guide pos="3120"/>
        <p:guide pos="767"/>
        <p:guide pos="1690"/>
        <p:guide pos="5568"/>
        <p:guide pos="5981"/>
        <p:guide pos="5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howGuides="1">
      <p:cViewPr varScale="1">
        <p:scale>
          <a:sx n="73" d="100"/>
          <a:sy n="73" d="100"/>
        </p:scale>
        <p:origin x="-2196" y="-108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C31418-73E9-4F53-9189-BB39672FC434}" type="datetimeFigureOut">
              <a:rPr lang="ru-RU"/>
              <a:pPr>
                <a:defRPr/>
              </a:pPr>
              <a:t>12.12.2018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4A6085E-D63C-4F2A-921E-C6BE66FAEF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7269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760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073" algn="l" defTabSz="95760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603" algn="l" defTabSz="95760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5676" algn="l" defTabSz="95760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206" algn="l" defTabSz="95760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164" algn="l" defTabSz="9576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2997" algn="l" defTabSz="9576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1830" algn="l" defTabSz="9576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0662" algn="l" defTabSz="95766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3" y="1444"/>
            <a:ext cx="9904529" cy="685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3363692"/>
            <a:ext cx="8420100" cy="1470025"/>
          </a:xfrm>
        </p:spPr>
        <p:txBody>
          <a:bodyPr>
            <a:normAutofit/>
          </a:bodyPr>
          <a:lstStyle>
            <a:lvl1pPr>
              <a:defRPr sz="5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4865834"/>
            <a:ext cx="6934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900" b="0">
                <a:solidFill>
                  <a:schemeClr val="bg1"/>
                </a:solidFill>
                <a:latin typeface="+mj-lt"/>
              </a:defRPr>
            </a:lvl1pPr>
            <a:lvl2pPr marL="478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832" indent="0">
              <a:buNone/>
              <a:defRPr sz="2900"/>
            </a:lvl2pPr>
            <a:lvl3pPr marL="957665" indent="0">
              <a:buNone/>
              <a:defRPr sz="2500"/>
            </a:lvl3pPr>
            <a:lvl4pPr marL="1436498" indent="0">
              <a:buNone/>
              <a:defRPr sz="2100"/>
            </a:lvl4pPr>
            <a:lvl5pPr marL="1915331" indent="0">
              <a:buNone/>
              <a:defRPr sz="2100"/>
            </a:lvl5pPr>
            <a:lvl6pPr marL="2394164" indent="0">
              <a:buNone/>
              <a:defRPr sz="2100"/>
            </a:lvl6pPr>
            <a:lvl7pPr marL="2872997" indent="0">
              <a:buNone/>
              <a:defRPr sz="2100"/>
            </a:lvl7pPr>
            <a:lvl8pPr marL="3351830" indent="0">
              <a:buNone/>
              <a:defRPr sz="2100"/>
            </a:lvl8pPr>
            <a:lvl9pPr marL="3830662" indent="0">
              <a:buNone/>
              <a:defRPr sz="21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32" indent="0">
              <a:buNone/>
              <a:defRPr sz="1300"/>
            </a:lvl2pPr>
            <a:lvl3pPr marL="957665" indent="0">
              <a:buNone/>
              <a:defRPr sz="1000"/>
            </a:lvl3pPr>
            <a:lvl4pPr marL="1436498" indent="0">
              <a:buNone/>
              <a:defRPr sz="900"/>
            </a:lvl4pPr>
            <a:lvl5pPr marL="1915331" indent="0">
              <a:buNone/>
              <a:defRPr sz="900"/>
            </a:lvl5pPr>
            <a:lvl6pPr marL="2394164" indent="0">
              <a:buNone/>
              <a:defRPr sz="900"/>
            </a:lvl6pPr>
            <a:lvl7pPr marL="2872997" indent="0">
              <a:buNone/>
              <a:defRPr sz="900"/>
            </a:lvl7pPr>
            <a:lvl8pPr marL="3351830" indent="0">
              <a:buNone/>
              <a:defRPr sz="900"/>
            </a:lvl8pPr>
            <a:lvl9pPr marL="38306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886F4-2A04-4B49-AC04-54AAC1620E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4C878-BE60-42D4-84FA-C5D74404B6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99465" y="303213"/>
            <a:ext cx="2605485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9572" y="303213"/>
            <a:ext cx="765479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3DE02-2A2F-45CD-A735-9F128F485D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3" y="1441"/>
            <a:ext cx="9904529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6420665" y="5127302"/>
            <a:ext cx="1000012" cy="377240"/>
          </a:xfrm>
          <a:prstGeom prst="rect">
            <a:avLst/>
          </a:prstGeom>
          <a:noFill/>
          <a:ln>
            <a:noFill/>
          </a:ln>
          <a:extLst/>
        </p:spPr>
        <p:txBody>
          <a:bodyPr lIns="83954" tIns="41978" rIns="83954" bIns="41978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dirty="0" smtClean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8" y="1606874"/>
            <a:ext cx="7930746" cy="4829253"/>
          </a:xfrm>
        </p:spPr>
        <p:txBody>
          <a:bodyPr/>
          <a:lstStyle>
            <a:lvl1pPr marL="333777" indent="0">
              <a:buFontTx/>
              <a:buNone/>
              <a:defRPr b="1">
                <a:latin typeface="+mj-lt"/>
              </a:defRPr>
            </a:lvl1pPr>
            <a:lvl2pPr marL="330862" indent="2916">
              <a:defRPr>
                <a:latin typeface="+mj-lt"/>
              </a:defRPr>
            </a:lvl2pPr>
            <a:lvl3pPr marL="577185" indent="-239036">
              <a:tabLst/>
              <a:defRPr>
                <a:latin typeface="+mj-lt"/>
              </a:defRPr>
            </a:lvl3pPr>
            <a:lvl4pPr marL="0" indent="330862">
              <a:lnSpc>
                <a:spcPts val="1653"/>
              </a:lnSpc>
              <a:spcBef>
                <a:spcPts val="367"/>
              </a:spcBef>
              <a:defRPr>
                <a:latin typeface="+mj-lt"/>
              </a:defRPr>
            </a:lvl4pPr>
            <a:lvl5pPr>
              <a:lnSpc>
                <a:spcPts val="1653"/>
              </a:lnSpc>
              <a:spcBef>
                <a:spcPts val="367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91188" y="501071"/>
            <a:ext cx="7948624" cy="1105803"/>
          </a:xfrm>
        </p:spPr>
        <p:txBody>
          <a:bodyPr/>
          <a:lstStyle>
            <a:lvl1pPr marL="0" marR="0" indent="0" defTabSz="9576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270A0-C426-4F60-BE0F-46286F619D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4530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8" y="1606874"/>
            <a:ext cx="7930746" cy="4829253"/>
          </a:xfrm>
        </p:spPr>
        <p:txBody>
          <a:bodyPr/>
          <a:lstStyle>
            <a:lvl1pPr marL="333777" indent="0">
              <a:buFontTx/>
              <a:buNone/>
              <a:defRPr b="1">
                <a:latin typeface="+mj-lt"/>
              </a:defRPr>
            </a:lvl1pPr>
            <a:lvl2pPr marL="333777" indent="0">
              <a:defRPr>
                <a:latin typeface="+mj-lt"/>
              </a:defRPr>
            </a:lvl2pPr>
            <a:lvl3pPr marL="577185" indent="-239036">
              <a:defRPr>
                <a:latin typeface="+mj-lt"/>
              </a:defRPr>
            </a:lvl3pPr>
            <a:lvl4pPr marL="0" indent="330862">
              <a:defRPr>
                <a:latin typeface="+mj-lt"/>
              </a:defRPr>
            </a:lvl4pPr>
            <a:lvl5pPr marL="131761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90420" y="501071"/>
            <a:ext cx="7949392" cy="1105803"/>
          </a:xfrm>
        </p:spPr>
        <p:txBody>
          <a:bodyPr/>
          <a:lstStyle>
            <a:lvl1pPr marL="0" marR="0" indent="0" defTabSz="9576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4063B-D3DB-4D3F-964E-A589E22A2C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4530" cy="685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8" y="1012506"/>
            <a:ext cx="7930746" cy="202463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1188" y="3429720"/>
            <a:ext cx="7930746" cy="3006404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3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4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1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9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8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6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DD646-95DC-4B39-A374-1E4C27AF59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3" y="1441"/>
            <a:ext cx="9904529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8" y="501068"/>
            <a:ext cx="7948624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1188" y="1606874"/>
            <a:ext cx="3922494" cy="469579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91174" y="1606874"/>
            <a:ext cx="3948639" cy="469579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7EED7-D81B-407B-BE0D-B22E829DF3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9" y="501067"/>
            <a:ext cx="8519513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1189" y="1606873"/>
            <a:ext cx="3980983" cy="56800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32" indent="0">
              <a:buNone/>
              <a:defRPr sz="2100" b="1"/>
            </a:lvl2pPr>
            <a:lvl3pPr marL="957665" indent="0">
              <a:buNone/>
              <a:defRPr sz="1900" b="1"/>
            </a:lvl3pPr>
            <a:lvl4pPr marL="1436498" indent="0">
              <a:buNone/>
              <a:defRPr sz="1700" b="1"/>
            </a:lvl4pPr>
            <a:lvl5pPr marL="1915331" indent="0">
              <a:buNone/>
              <a:defRPr sz="1700" b="1"/>
            </a:lvl5pPr>
            <a:lvl6pPr marL="2394164" indent="0">
              <a:buNone/>
              <a:defRPr sz="1700" b="1"/>
            </a:lvl6pPr>
            <a:lvl7pPr marL="2872997" indent="0">
              <a:buNone/>
              <a:defRPr sz="1700" b="1"/>
            </a:lvl7pPr>
            <a:lvl8pPr marL="3351830" indent="0">
              <a:buNone/>
              <a:defRPr sz="1700" b="1"/>
            </a:lvl8pPr>
            <a:lvl9pPr marL="3830662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91189" y="2174877"/>
            <a:ext cx="3980983" cy="42612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53001" y="1606873"/>
            <a:ext cx="3886810" cy="56800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32" indent="0">
              <a:buNone/>
              <a:defRPr sz="2100" b="1"/>
            </a:lvl2pPr>
            <a:lvl3pPr marL="957665" indent="0">
              <a:buNone/>
              <a:defRPr sz="1900" b="1"/>
            </a:lvl3pPr>
            <a:lvl4pPr marL="1436498" indent="0">
              <a:buNone/>
              <a:defRPr sz="1700" b="1"/>
            </a:lvl4pPr>
            <a:lvl5pPr marL="1915331" indent="0">
              <a:buNone/>
              <a:defRPr sz="1700" b="1"/>
            </a:lvl5pPr>
            <a:lvl6pPr marL="2394164" indent="0">
              <a:buNone/>
              <a:defRPr sz="1700" b="1"/>
            </a:lvl6pPr>
            <a:lvl7pPr marL="2872997" indent="0">
              <a:buNone/>
              <a:defRPr sz="1700" b="1"/>
            </a:lvl7pPr>
            <a:lvl8pPr marL="3351830" indent="0">
              <a:buNone/>
              <a:defRPr sz="1700" b="1"/>
            </a:lvl8pPr>
            <a:lvl9pPr marL="3830662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53001" y="2188098"/>
            <a:ext cx="3886810" cy="424802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07177-3187-44F5-92AA-1D40472AE6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3" y="1441"/>
            <a:ext cx="9904529" cy="6856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9" y="501068"/>
            <a:ext cx="8519513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567A1-E03C-4D60-9816-1845914F06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73637" y="5873147"/>
            <a:ext cx="614713" cy="652251"/>
          </a:xfrm>
        </p:spPr>
        <p:txBody>
          <a:bodyPr/>
          <a:lstStyle>
            <a:lvl1pPr algn="ctr">
              <a:defRPr sz="25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6CCF41EF-3FED-48BF-89C8-F251AFCB2B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0" y="273053"/>
            <a:ext cx="553773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32" indent="0">
              <a:buNone/>
              <a:defRPr sz="1300"/>
            </a:lvl2pPr>
            <a:lvl3pPr marL="957665" indent="0">
              <a:buNone/>
              <a:defRPr sz="1000"/>
            </a:lvl3pPr>
            <a:lvl4pPr marL="1436498" indent="0">
              <a:buNone/>
              <a:defRPr sz="900"/>
            </a:lvl4pPr>
            <a:lvl5pPr marL="1915331" indent="0">
              <a:buNone/>
              <a:defRPr sz="900"/>
            </a:lvl5pPr>
            <a:lvl6pPr marL="2394164" indent="0">
              <a:buNone/>
              <a:defRPr sz="900"/>
            </a:lvl6pPr>
            <a:lvl7pPr marL="2872997" indent="0">
              <a:buNone/>
              <a:defRPr sz="900"/>
            </a:lvl7pPr>
            <a:lvl8pPr marL="3351830" indent="0">
              <a:buNone/>
              <a:defRPr sz="900"/>
            </a:lvl8pPr>
            <a:lvl9pPr marL="38306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65826-6EB0-421B-8736-576703670C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83837" y="489549"/>
            <a:ext cx="7955977" cy="1110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67" tIns="47883" rIns="95767" bIns="478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83837" y="1599676"/>
            <a:ext cx="7955977" cy="483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67" tIns="47883" rIns="95767" bIns="47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595" y="6356936"/>
            <a:ext cx="2311792" cy="364281"/>
          </a:xfrm>
          <a:prstGeom prst="rect">
            <a:avLst/>
          </a:prstGeom>
        </p:spPr>
        <p:txBody>
          <a:bodyPr vert="horz" lIns="95767" tIns="47883" rIns="95767" bIns="47883" rtlCol="0" anchor="ctr"/>
          <a:lstStyle>
            <a:lvl1pPr algn="l" defTabSz="957665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3864" y="6356936"/>
            <a:ext cx="3138273" cy="364281"/>
          </a:xfrm>
          <a:prstGeom prst="rect">
            <a:avLst/>
          </a:prstGeom>
        </p:spPr>
        <p:txBody>
          <a:bodyPr vert="horz" lIns="95767" tIns="47883" rIns="95767" bIns="47883" rtlCol="0" anchor="ctr"/>
          <a:lstStyle>
            <a:lvl1pPr algn="ctr" defTabSz="957665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17756" y="6041606"/>
            <a:ext cx="672067" cy="632094"/>
          </a:xfrm>
          <a:prstGeom prst="rect">
            <a:avLst/>
          </a:prstGeom>
        </p:spPr>
        <p:txBody>
          <a:bodyPr vert="horz" lIns="95767" tIns="47883" rIns="95767" bIns="47883" rtlCol="0" anchor="ctr">
            <a:normAutofit/>
          </a:bodyPr>
          <a:lstStyle>
            <a:lvl1pPr algn="ctr" defTabSz="957665" fontAlgn="auto">
              <a:lnSpc>
                <a:spcPts val="2203"/>
              </a:lnSpc>
              <a:spcBef>
                <a:spcPts val="0"/>
              </a:spcBef>
              <a:spcAft>
                <a:spcPts val="0"/>
              </a:spcAft>
              <a:defRPr sz="25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956BE101-0215-4890-B093-499F1773B7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32" r:id="rId6"/>
    <p:sldLayoutId id="2147483742" r:id="rId7"/>
    <p:sldLayoutId id="2147483743" r:id="rId8"/>
    <p:sldLayoutId id="2147483733" r:id="rId9"/>
    <p:sldLayoutId id="2147483734" r:id="rId10"/>
    <p:sldLayoutId id="2147483735" r:id="rId11"/>
    <p:sldLayoutId id="2147483736" r:id="rId12"/>
  </p:sldLayoutIdLst>
  <p:hf hdr="0" ftr="0" dt="0"/>
  <p:txStyles>
    <p:titleStyle>
      <a:lvl1pPr algn="l" defTabSz="957603" rtl="0" eaLnBrk="0" fontAlgn="base" hangingPunct="0">
        <a:lnSpc>
          <a:spcPts val="4774"/>
        </a:lnSpc>
        <a:spcBef>
          <a:spcPct val="0"/>
        </a:spcBef>
        <a:spcAft>
          <a:spcPct val="0"/>
        </a:spcAft>
        <a:defRPr sz="39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57603" rtl="0" eaLnBrk="0" fontAlgn="base" hangingPunct="0">
        <a:lnSpc>
          <a:spcPts val="4774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2pPr>
      <a:lvl3pPr algn="l" defTabSz="957603" rtl="0" eaLnBrk="0" fontAlgn="base" hangingPunct="0">
        <a:lnSpc>
          <a:spcPts val="4774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3pPr>
      <a:lvl4pPr algn="l" defTabSz="957603" rtl="0" eaLnBrk="0" fontAlgn="base" hangingPunct="0">
        <a:lnSpc>
          <a:spcPts val="4774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4pPr>
      <a:lvl5pPr algn="l" defTabSz="957603" rtl="0" eaLnBrk="0" fontAlgn="base" hangingPunct="0">
        <a:lnSpc>
          <a:spcPts val="4774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5pPr>
      <a:lvl6pPr marL="419772" algn="l" defTabSz="957603" rtl="0" fontAlgn="base">
        <a:lnSpc>
          <a:spcPts val="4774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6pPr>
      <a:lvl7pPr marL="839543" algn="l" defTabSz="957603" rtl="0" fontAlgn="base">
        <a:lnSpc>
          <a:spcPts val="4774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7pPr>
      <a:lvl8pPr marL="1259313" algn="l" defTabSz="957603" rtl="0" fontAlgn="base">
        <a:lnSpc>
          <a:spcPts val="4774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8pPr>
      <a:lvl9pPr marL="1679084" algn="l" defTabSz="957603" rtl="0" fontAlgn="base">
        <a:lnSpc>
          <a:spcPts val="4774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9pPr>
    </p:titleStyle>
    <p:bodyStyle>
      <a:lvl1pPr marL="333777" indent="-333777" algn="l" defTabSz="957603" rtl="0" eaLnBrk="0" fontAlgn="base" hangingPunct="0">
        <a:spcBef>
          <a:spcPct val="20000"/>
        </a:spcBef>
        <a:spcAft>
          <a:spcPct val="0"/>
        </a:spcAft>
        <a:buFont typeface="+mj-lt"/>
        <a:defRPr sz="3300" kern="1200">
          <a:solidFill>
            <a:srgbClr val="005AA9"/>
          </a:solidFill>
          <a:latin typeface="+mj-lt"/>
          <a:ea typeface="+mn-ea"/>
          <a:cs typeface="+mn-cs"/>
        </a:defRPr>
      </a:lvl1pPr>
      <a:lvl2pPr marL="333777" indent="85995" algn="l" defTabSz="957603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200" kern="1200">
          <a:solidFill>
            <a:srgbClr val="504F53"/>
          </a:solidFill>
          <a:latin typeface="+mj-lt"/>
          <a:ea typeface="+mn-ea"/>
          <a:cs typeface="+mn-cs"/>
        </a:defRPr>
      </a:lvl2pPr>
      <a:lvl3pPr marL="654435" indent="-239036" algn="l" defTabSz="95760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200" kern="1200">
          <a:solidFill>
            <a:srgbClr val="504F53"/>
          </a:solidFill>
          <a:latin typeface="+mj-lt"/>
          <a:ea typeface="+mn-ea"/>
          <a:cs typeface="+mn-cs"/>
        </a:defRPr>
      </a:lvl3pPr>
      <a:lvl4pPr marL="1469199" indent="-1138338" algn="just" defTabSz="957603" rtl="0" eaLnBrk="0" fontAlgn="base" hangingPunct="0">
        <a:lnSpc>
          <a:spcPts val="1653"/>
        </a:lnSpc>
        <a:spcBef>
          <a:spcPts val="367"/>
        </a:spcBef>
        <a:spcAft>
          <a:spcPct val="0"/>
        </a:spcAft>
        <a:buFont typeface="Arial" pitchFamily="34" charset="0"/>
        <a:defRPr sz="1500" kern="1200">
          <a:solidFill>
            <a:srgbClr val="504F53"/>
          </a:solidFill>
          <a:latin typeface="+mj-lt"/>
          <a:ea typeface="+mn-ea"/>
          <a:cs typeface="+mn-cs"/>
        </a:defRPr>
      </a:lvl4pPr>
      <a:lvl5pPr marL="1317615" indent="361470" algn="l" defTabSz="957603" rtl="0" eaLnBrk="0" fontAlgn="base" hangingPunct="0">
        <a:lnSpc>
          <a:spcPts val="1653"/>
        </a:lnSpc>
        <a:spcBef>
          <a:spcPts val="367"/>
        </a:spcBef>
        <a:spcAft>
          <a:spcPct val="0"/>
        </a:spcAft>
        <a:buFont typeface="Arial" pitchFamily="34" charset="0"/>
        <a:defRPr sz="1300" kern="1200">
          <a:solidFill>
            <a:srgbClr val="8D8C90"/>
          </a:solidFill>
          <a:latin typeface="+mj-lt"/>
          <a:ea typeface="+mn-ea"/>
          <a:cs typeface="+mn-cs"/>
        </a:defRPr>
      </a:lvl5pPr>
      <a:lvl6pPr marL="2633580" indent="-239417" algn="l" defTabSz="95766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413" indent="-239417" algn="l" defTabSz="95766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246" indent="-239417" algn="l" defTabSz="95766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079" indent="-239417" algn="l" defTabSz="95766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32" algn="l" defTabSz="957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65" algn="l" defTabSz="957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98" algn="l" defTabSz="957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31" algn="l" defTabSz="957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164" algn="l" defTabSz="957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997" algn="l" defTabSz="957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830" algn="l" defTabSz="957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662" algn="l" defTabSz="95766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21" Type="http://schemas.openxmlformats.org/officeDocument/2006/relationships/image" Target="NULL"/><Relationship Id="rId7" Type="http://schemas.openxmlformats.org/officeDocument/2006/relationships/image" Target="../media/image44.svg"/><Relationship Id="rId2" Type="http://schemas.openxmlformats.org/officeDocument/2006/relationships/image" Target="../media/image5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19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6918" y="2708920"/>
            <a:ext cx="9272169" cy="375336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u-RU" altLang="ru-RU" sz="2400" dirty="0">
                <a:latin typeface="+mn-lt"/>
                <a:cs typeface="Times New Roman" pitchFamily="18" charset="0"/>
              </a:rPr>
              <a:t>ДОКЛАД </a:t>
            </a:r>
            <a:r>
              <a:rPr lang="ru-RU" altLang="ru-RU" sz="2400" dirty="0" smtClean="0">
                <a:latin typeface="+mn-lt"/>
                <a:cs typeface="Times New Roman" pitchFamily="18" charset="0"/>
              </a:rPr>
              <a:t>НАЧАЛЬНИКА ОТДЕЛА КАМЕРАЛЬНЫХ ПРОВЕРОК № 1</a:t>
            </a:r>
            <a:endParaRPr lang="ru-RU" altLang="ru-RU" sz="2400" dirty="0">
              <a:latin typeface="+mn-lt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altLang="ru-RU" sz="2400" dirty="0" smtClean="0">
                <a:latin typeface="+mn-lt"/>
                <a:cs typeface="Times New Roman" pitchFamily="18" charset="0"/>
              </a:rPr>
              <a:t>М.В. Дробиз</a:t>
            </a:r>
            <a:endParaRPr lang="en-US" altLang="ru-RU" sz="2400" dirty="0" smtClean="0">
              <a:latin typeface="+mn-lt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altLang="ru-RU" sz="2400" dirty="0" smtClean="0">
              <a:latin typeface="+mn-lt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altLang="ru-RU" sz="2400" dirty="0" smtClean="0">
                <a:latin typeface="+mn-lt"/>
                <a:cs typeface="Times New Roman" pitchFamily="18" charset="0"/>
              </a:rPr>
              <a:t>Тема «АСК НДС-2. Коды возможных ошибок. </a:t>
            </a:r>
            <a:r>
              <a:rPr lang="ru-RU" altLang="ru-RU" sz="2400" smtClean="0">
                <a:latin typeface="+mn-lt"/>
                <a:cs typeface="Times New Roman" pitchFamily="18" charset="0"/>
              </a:rPr>
              <a:t>Типовые </a:t>
            </a:r>
            <a:r>
              <a:rPr lang="ru-RU" altLang="ru-RU" sz="2400" smtClean="0">
                <a:latin typeface="+mn-lt"/>
                <a:cs typeface="Times New Roman" pitchFamily="18" charset="0"/>
              </a:rPr>
              <a:t>ошибки»</a:t>
            </a:r>
            <a:endParaRPr lang="ru-RU" altLang="ru-RU" sz="2400" dirty="0">
              <a:latin typeface="+mn-lt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ru-RU" altLang="ru-RU" sz="2400" dirty="0">
              <a:latin typeface="+mn-lt"/>
              <a:cs typeface="Times New Roman" pitchFamily="18" charset="0"/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568624" y="6163174"/>
            <a:ext cx="6737281" cy="652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67" tIns="47883" rIns="95767" bIns="47883" anchor="ctr"/>
          <a:lstStyle/>
          <a:p>
            <a:pPr algn="ctr"/>
            <a:endParaRPr lang="ru-RU" sz="2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3726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Код возможной ошибки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4270A0-C426-4F60-BE0F-46286F619D5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0552" y="1628800"/>
            <a:ext cx="7920880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Код ошибки «1»</a:t>
            </a:r>
          </a:p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- запись об операции отсутствует в налоговой декларации контрагента; </a:t>
            </a:r>
          </a:p>
          <a:p>
            <a:pPr algn="ctr">
              <a:buFontTx/>
              <a:buChar char="-"/>
            </a:pPr>
            <a:r>
              <a:rPr lang="ru-RU" sz="1300" b="1" dirty="0" smtClean="0">
                <a:solidFill>
                  <a:schemeClr val="tx1"/>
                </a:solidFill>
              </a:rPr>
              <a:t>контрагент не представил налоговую декларацию по НДС за аналогичный отчетный период;</a:t>
            </a:r>
          </a:p>
          <a:p>
            <a:pPr algn="ctr">
              <a:buFontTx/>
              <a:buChar char="-"/>
            </a:pPr>
            <a:r>
              <a:rPr lang="ru-RU" sz="1300" b="1" dirty="0" smtClean="0">
                <a:solidFill>
                  <a:schemeClr val="tx1"/>
                </a:solidFill>
              </a:rPr>
              <a:t> контрагент представил налоговую декларацию с нулевыми показателями; </a:t>
            </a:r>
          </a:p>
          <a:p>
            <a:pPr algn="ctr">
              <a:buFontTx/>
              <a:buChar char="-"/>
            </a:pPr>
            <a:r>
              <a:rPr lang="ru-RU" sz="1300" b="1" dirty="0" smtClean="0">
                <a:solidFill>
                  <a:schemeClr val="tx1"/>
                </a:solidFill>
              </a:rPr>
              <a:t>либо допущенные ошибки не позволяют идентифицировать запись о счете -фактуре и, соответственно, сопоставить ее с контрагентом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560" y="2996952"/>
            <a:ext cx="7848872" cy="115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Код ошибки «2» </a:t>
            </a:r>
          </a:p>
          <a:p>
            <a:pPr algn="ctr"/>
            <a:r>
              <a:rPr lang="ru-RU" sz="1150" b="1" dirty="0" smtClean="0">
                <a:solidFill>
                  <a:schemeClr val="tx1"/>
                </a:solidFill>
              </a:rPr>
              <a:t>- </a:t>
            </a:r>
            <a:r>
              <a:rPr lang="ru-RU" sz="1300" b="1" dirty="0" smtClean="0">
                <a:solidFill>
                  <a:schemeClr val="tx1"/>
                </a:solidFill>
              </a:rPr>
              <a:t>не соответствуют данные об операции между разделом 8 «Сведения из книги покупок» (приложением 1 к разделу 8 «Сведения из дополнительных листов книги покупок») и разделом 9 «Сведения из книги продаж» (приложением 1 к разделу 9 «Сведения из дополнительных листов книги продаж») налоговой декларации налогоплательщика (например, при принятии к вычету суммы НДС по ранее исчисленным авансовым счетам-фактурам).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0552" y="4365104"/>
            <a:ext cx="7848872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Код ошибки «3» </a:t>
            </a:r>
          </a:p>
          <a:p>
            <a:pPr algn="ctr">
              <a:buFontTx/>
              <a:buChar char="-"/>
            </a:pPr>
            <a:r>
              <a:rPr lang="ru-RU" sz="1300" b="1" dirty="0" smtClean="0">
                <a:solidFill>
                  <a:schemeClr val="tx1"/>
                </a:solidFill>
              </a:rPr>
              <a:t>данные об операции между разделом 10 «Сведения из журнала учета выставленных счетов-фактур» и разделом 11 «Сведения из журнала учета полученных счетов-фактур» налоговой декларации налогоплательщика не соответствуют</a:t>
            </a:r>
          </a:p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 (например, отражение посреднических операций);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0552" y="5589240"/>
            <a:ext cx="784887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Код ошибки «4» </a:t>
            </a:r>
          </a:p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- возможно допущена ошибка в какой-либо графе. При этом номер графы с возможно допущенной ошибкой указан в скобках.</a:t>
            </a:r>
            <a:endParaRPr lang="ru-RU" sz="1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544" y="260648"/>
            <a:ext cx="8022252" cy="79208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2500" smtClean="0"/>
              <a:t>Новые Коды </a:t>
            </a:r>
            <a:r>
              <a:rPr lang="ru-RU" sz="2500" dirty="0" smtClean="0"/>
              <a:t>ошибок</a:t>
            </a:r>
            <a:br>
              <a:rPr lang="ru-RU" sz="2500" dirty="0" smtClean="0"/>
            </a:br>
            <a:r>
              <a:rPr lang="ru-RU" sz="1600" dirty="0" smtClean="0"/>
              <a:t>(использование запланировано после 25.01.2019г.)</a:t>
            </a:r>
            <a:r>
              <a:rPr lang="ru-RU" sz="2500" dirty="0" smtClean="0"/>
              <a:t/>
            </a:r>
            <a:br>
              <a:rPr lang="ru-RU" sz="2500" dirty="0" smtClean="0"/>
            </a:br>
            <a:endParaRPr lang="ru-RU" sz="25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8504" y="1052736"/>
            <a:ext cx="9145016" cy="51845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DD646-95DC-4B39-A374-1E4C27AF5975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2520" y="1124744"/>
            <a:ext cx="892899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код ошибки «5»</a:t>
            </a:r>
          </a:p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- в разделах 8-12 налоговой декларации по НДС не указана дата счета-фактуры или указанная дата счета-фактуры превышает отчетный период, за который представлена налоговая декларация по НДС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2520" y="1988840"/>
            <a:ext cx="892899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код ошибки «6» </a:t>
            </a:r>
          </a:p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- в разделе 8 «Сведения из книги покупок» (приложение1 к разделу 8 «Сведения из дополнительных листов книги покупок») налоговой декларации заявлен вычет по НДС в налоговых периодах за пределами трех лет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2520" y="2924944"/>
            <a:ext cx="8928992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код ошибки «7»</a:t>
            </a:r>
          </a:p>
          <a:p>
            <a:pPr algn="ctr"/>
            <a:r>
              <a:rPr lang="ru-RU" sz="1300" b="1" dirty="0" smtClean="0"/>
              <a:t> </a:t>
            </a:r>
            <a:r>
              <a:rPr lang="ru-RU" sz="1300" b="1" dirty="0" smtClean="0">
                <a:solidFill>
                  <a:schemeClr val="tx1"/>
                </a:solidFill>
              </a:rPr>
              <a:t>- в разделе 8 «Сведения из книги покупок» (приложение 1 к разделу 8 «Сведения из дополнительных листов книги покупок») налоговой декларации заявлен вычет по НДС на основании счет - фактуры, составленного до даты государственной регистрации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2520" y="3933056"/>
            <a:ext cx="8928992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код ошибки «8» </a:t>
            </a:r>
          </a:p>
          <a:p>
            <a:pPr algn="ctr"/>
            <a:r>
              <a:rPr lang="ru-RU" sz="1250" b="1" dirty="0" smtClean="0">
                <a:solidFill>
                  <a:schemeClr val="tx1"/>
                </a:solidFill>
              </a:rPr>
              <a:t>- </a:t>
            </a:r>
            <a:r>
              <a:rPr lang="ru-RU" sz="1300" b="1" dirty="0" smtClean="0">
                <a:solidFill>
                  <a:schemeClr val="tx1"/>
                </a:solidFill>
              </a:rPr>
              <a:t>в разделах 8-12 налоговой декларации по НДС некорректно указан код вида операции, предусмотренный приказом ФНС России от 14 марта 2016 года № ММВ-7-3/136@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0512" y="4941168"/>
            <a:ext cx="9001000" cy="1080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rgbClr val="FF0000"/>
                </a:solidFill>
              </a:rPr>
              <a:t>код ошибки «9»</a:t>
            </a:r>
          </a:p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- ошибки допущены при аннулировании записей в разделе 9 «Сведения из книги продаж» (приложение 1 к разделу 9 «Сведения из дополнительных листов книги продаж») налоговой декларации, а именно сумма НДС, указанная с отрицательным значением, превышает сумму НДС, указанную в записи по счету-фактуре, подлежащему аннулированию, либо отсутствует запись по счету-фактуре, подлежащая аннулированию</a:t>
            </a:r>
            <a:endParaRPr lang="ru-RU" sz="1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8" y="1012506"/>
            <a:ext cx="7930746" cy="1048342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2000" dirty="0" smtClean="0"/>
              <a:t>Действия налогоплательщика при получении «</a:t>
            </a:r>
            <a:r>
              <a:rPr lang="ru-RU" sz="2000" dirty="0" err="1" smtClean="0"/>
              <a:t>автотребования</a:t>
            </a:r>
            <a:r>
              <a:rPr lang="ru-RU" sz="2000" dirty="0" smtClean="0"/>
              <a:t>»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1188" y="2132856"/>
            <a:ext cx="7930746" cy="4303268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Проверить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правильность заполнения налоговой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декларации;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сверить запись, отраженную в налоговой декларации, со счетом-фактурой, обратив внимание на корректность заполнения реквизитов записей, по которым установлены Расхождения: даты, номера, суммовые показатели, правильность расчета суммы НДС в зависимости от налоговой ставки и стоимости покупок (продаж).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счет-фактура принимался к вычету по частям (несколько раз), необходимо также проверить общую сумму НДС, принятую к вычету по всем записям такого счета-фактуры, в том числе с учетом предыдущих налоговых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периодов.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выявлении в представленной налоговой декларации по НДС ошибки, приводящей к занижению суммы налога к уплате необходимо представить в налоговый орган уточненную налоговую декларацию с корректными сведениями;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ошибка в налоговой декларации не повлияла на сумму НДС, представить пояснения с указанием корректных данных и при необходимости также рекомендуется представить уточненную налоговую декларацию.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DDD646-95DC-4B39-A374-1E4C27AF5975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0800000">
            <a:off x="488504" y="4725144"/>
            <a:ext cx="353031" cy="93610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процесс 5"/>
          <p:cNvSpPr/>
          <p:nvPr/>
        </p:nvSpPr>
        <p:spPr>
          <a:xfrm flipH="1">
            <a:off x="632520" y="5733256"/>
            <a:ext cx="119444" cy="72008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4270A0-C426-4F60-BE0F-46286F619D5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10" name="Рисунок 9" descr="Монеты">
            <a:extLst>
              <a:ext uri="{FF2B5EF4-FFF2-40B4-BE49-F238E27FC236}">
                <a16:creationId xmlns="" xmlns:a16="http://schemas.microsoft.com/office/drawing/2014/main" id="{D0D4A46F-8CA2-48D1-A523-2325474BA1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2800" y="4474683"/>
            <a:ext cx="1296144" cy="1296144"/>
          </a:xfrm>
          <a:prstGeom prst="rect">
            <a:avLst/>
          </a:prstGeom>
        </p:spPr>
      </p:pic>
      <p:pic>
        <p:nvPicPr>
          <p:cNvPr id="12" name="Рисунок 11" descr="Закрыть">
            <a:extLst>
              <a:ext uri="{FF2B5EF4-FFF2-40B4-BE49-F238E27FC236}">
                <a16:creationId xmlns:a16="http://schemas.microsoft.com/office/drawing/2014/main" xmlns="" id="{0BE9A9CB-CC0F-4C5C-A07D-EEE891792C2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616954" y="1685242"/>
            <a:ext cx="1167694" cy="1167694"/>
          </a:xfrm>
          <a:prstGeom prst="rect">
            <a:avLst/>
          </a:prstGeom>
        </p:spPr>
      </p:pic>
      <p:pic>
        <p:nvPicPr>
          <p:cNvPr id="13" name="Рисунок 12" descr="Документ">
            <a:extLst>
              <a:ext uri="{FF2B5EF4-FFF2-40B4-BE49-F238E27FC236}">
                <a16:creationId xmlns:a16="http://schemas.microsoft.com/office/drawing/2014/main" xmlns="" id="{DA01B7DC-796A-4F50-9D0F-850A9CD83D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672636" y="1767395"/>
            <a:ext cx="1080120" cy="1080120"/>
          </a:xfrm>
          <a:prstGeom prst="rect">
            <a:avLst/>
          </a:prstGeom>
        </p:spPr>
      </p:pic>
      <p:sp>
        <p:nvSpPr>
          <p:cNvPr id="14" name="Заголовок 2"/>
          <p:cNvSpPr txBox="1">
            <a:spLocks/>
          </p:cNvSpPr>
          <p:nvPr/>
        </p:nvSpPr>
        <p:spPr bwMode="auto">
          <a:xfrm>
            <a:off x="883941" y="404664"/>
            <a:ext cx="8598316" cy="767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67" tIns="47883" rIns="95767" bIns="47883" numCol="1" anchor="ctr" anchorCtr="0" compatLnSpc="1">
            <a:prstTxWarp prst="textNoShape">
              <a:avLst/>
            </a:prstTxWarp>
          </a:bodyPr>
          <a:lstStyle>
            <a:lvl1pPr marL="0" marR="0" indent="0" algn="l" defTabSz="95766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 b="1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  <a:lvl2pPr algn="l" defTabSz="957603" rtl="0" eaLnBrk="0" fontAlgn="base" hangingPunct="0">
              <a:lnSpc>
                <a:spcPts val="4774"/>
              </a:lnSpc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957603" rtl="0" eaLnBrk="0" fontAlgn="base" hangingPunct="0">
              <a:lnSpc>
                <a:spcPts val="4774"/>
              </a:lnSpc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957603" rtl="0" eaLnBrk="0" fontAlgn="base" hangingPunct="0">
              <a:lnSpc>
                <a:spcPts val="4774"/>
              </a:lnSpc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957603" rtl="0" eaLnBrk="0" fontAlgn="base" hangingPunct="0">
              <a:lnSpc>
                <a:spcPts val="4774"/>
              </a:lnSpc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5AA9"/>
                </a:solidFill>
                <a:latin typeface="Calibri" pitchFamily="34" charset="0"/>
              </a:defRPr>
            </a:lvl5pPr>
            <a:lvl6pPr marL="419772" algn="l" defTabSz="957603" rtl="0" fontAlgn="base">
              <a:lnSpc>
                <a:spcPts val="4774"/>
              </a:lnSpc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5AA9"/>
                </a:solidFill>
                <a:latin typeface="Calibri" pitchFamily="34" charset="0"/>
              </a:defRPr>
            </a:lvl6pPr>
            <a:lvl7pPr marL="839543" algn="l" defTabSz="957603" rtl="0" fontAlgn="base">
              <a:lnSpc>
                <a:spcPts val="4774"/>
              </a:lnSpc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5AA9"/>
                </a:solidFill>
                <a:latin typeface="Calibri" pitchFamily="34" charset="0"/>
              </a:defRPr>
            </a:lvl7pPr>
            <a:lvl8pPr marL="1259313" algn="l" defTabSz="957603" rtl="0" fontAlgn="base">
              <a:lnSpc>
                <a:spcPts val="4774"/>
              </a:lnSpc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5AA9"/>
                </a:solidFill>
                <a:latin typeface="Calibri" pitchFamily="34" charset="0"/>
              </a:defRPr>
            </a:lvl8pPr>
            <a:lvl9pPr marL="1679084" algn="l" defTabSz="957603" rtl="0" fontAlgn="base">
              <a:lnSpc>
                <a:spcPts val="4774"/>
              </a:lnSpc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3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Обратить внимание!!!</a:t>
            </a:r>
            <a:endParaRPr lang="ru-RU" sz="3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9064" y="2348879"/>
            <a:ext cx="3168352" cy="4320481"/>
          </a:xfrm>
          <a:prstGeom prst="rect">
            <a:avLst/>
          </a:prstGeom>
          <a:gradFill>
            <a:gsLst>
              <a:gs pos="0">
                <a:schemeClr val="bg1"/>
              </a:gs>
              <a:gs pos="13000">
                <a:schemeClr val="bg1"/>
              </a:gs>
              <a:gs pos="70000">
                <a:srgbClr val="FDFCD0">
                  <a:lumMod val="0"/>
                  <a:lumOff val="100000"/>
                </a:srgbClr>
              </a:gs>
              <a:gs pos="70000">
                <a:srgbClr val="FDFCD0"/>
              </a:gs>
            </a:gsLst>
            <a:lin ang="189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Неисполнение обязанности по передаче Инспекции квитанции о приеме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Требования,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может быть принято решение </a:t>
            </a:r>
            <a:r>
              <a:rPr lang="ru-RU" sz="1600" b="1" dirty="0" smtClean="0">
                <a:solidFill>
                  <a:srgbClr val="FF0000"/>
                </a:solidFill>
              </a:rPr>
              <a:t>о приостановлении операций по Вашему банковскому счету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906734" y="2348880"/>
            <a:ext cx="2830242" cy="4266673"/>
          </a:xfrm>
          <a:prstGeom prst="rect">
            <a:avLst/>
          </a:prstGeom>
          <a:gradFill>
            <a:gsLst>
              <a:gs pos="0">
                <a:schemeClr val="bg1"/>
              </a:gs>
              <a:gs pos="13000">
                <a:schemeClr val="bg1"/>
              </a:gs>
              <a:gs pos="70000">
                <a:srgbClr val="FDFCD0">
                  <a:lumMod val="0"/>
                  <a:lumOff val="100000"/>
                </a:srgbClr>
              </a:gs>
              <a:gs pos="70000">
                <a:srgbClr val="FDFCD0"/>
              </a:gs>
            </a:gsLst>
            <a:lin ang="189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Непредставление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пояснений,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опоздание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со сроками,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непредставление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уточненной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декларации: </a:t>
            </a:r>
            <a:r>
              <a:rPr lang="ru-RU" sz="1600" b="1" dirty="0" smtClean="0">
                <a:solidFill>
                  <a:srgbClr val="FF0000"/>
                </a:solidFill>
              </a:rPr>
              <a:t>налоговая ответственность в виде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штрафа - </a:t>
            </a:r>
            <a:r>
              <a:rPr lang="ru-RU" sz="1600" b="1" i="1" u="sng" dirty="0" smtClean="0">
                <a:solidFill>
                  <a:srgbClr val="FF0000"/>
                </a:solidFill>
              </a:rPr>
              <a:t>5 </a:t>
            </a:r>
            <a:r>
              <a:rPr lang="ru-RU" sz="1600" b="1" i="1" u="sng" dirty="0">
                <a:solidFill>
                  <a:srgbClr val="FF0000"/>
                </a:solidFill>
              </a:rPr>
              <a:t>000 руб</a:t>
            </a:r>
            <a:r>
              <a:rPr lang="ru-RU" sz="1600" b="1" dirty="0">
                <a:solidFill>
                  <a:srgbClr val="FF0000"/>
                </a:solidFill>
              </a:rPr>
              <a:t>. 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Повторное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непредставление пояснений в течение календарного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года: </a:t>
            </a:r>
            <a:r>
              <a:rPr lang="ru-RU" sz="1600" b="1" dirty="0" smtClean="0">
                <a:solidFill>
                  <a:srgbClr val="FF0000"/>
                </a:solidFill>
              </a:rPr>
              <a:t>налоговая </a:t>
            </a:r>
            <a:r>
              <a:rPr lang="ru-RU" sz="1600" b="1" dirty="0">
                <a:solidFill>
                  <a:srgbClr val="FF0000"/>
                </a:solidFill>
              </a:rPr>
              <a:t>ответственность в виде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dirty="0">
                <a:solidFill>
                  <a:srgbClr val="FF0000"/>
                </a:solidFill>
              </a:rPr>
              <a:t>штрафа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- </a:t>
            </a:r>
            <a:r>
              <a:rPr lang="ru-RU" sz="1600" b="1" i="1" u="sng" dirty="0" smtClean="0">
                <a:solidFill>
                  <a:srgbClr val="FF0000"/>
                </a:solidFill>
              </a:rPr>
              <a:t>20 </a:t>
            </a:r>
            <a:r>
              <a:rPr lang="ru-RU" sz="1600" b="1" i="1" u="sng" dirty="0">
                <a:solidFill>
                  <a:srgbClr val="FF0000"/>
                </a:solidFill>
              </a:rPr>
              <a:t>000 руб</a:t>
            </a:r>
            <a:r>
              <a:rPr lang="ru-RU" sz="1600" b="1" dirty="0">
                <a:solidFill>
                  <a:srgbClr val="FF0000"/>
                </a:solidFill>
              </a:rPr>
              <a:t>. </a:t>
            </a:r>
            <a:endParaRPr lang="ru-RU" sz="1600" b="1" dirty="0" smtClean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32720" y="1268760"/>
            <a:ext cx="1656184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течение 5 дней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21152" y="1268760"/>
            <a:ext cx="1656184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течение 10 дней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05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8504" y="501071"/>
            <a:ext cx="9577064" cy="1105803"/>
          </a:xfrm>
        </p:spPr>
        <p:txBody>
          <a:bodyPr/>
          <a:lstStyle/>
          <a:p>
            <a:pPr algn="ctr"/>
            <a:r>
              <a:rPr lang="ru-RU" sz="4500" u="sng" dirty="0" smtClean="0"/>
              <a:t>Реализация физическим лицам</a:t>
            </a:r>
            <a:endParaRPr lang="ru-RU" sz="4500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4270A0-C426-4F60-BE0F-46286F619D5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6496" y="1268760"/>
            <a:ext cx="8928992" cy="5040560"/>
          </a:xfrm>
          <a:prstGeom prst="rect">
            <a:avLst/>
          </a:prstGeom>
          <a:solidFill>
            <a:srgbClr val="FDFCD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endParaRPr lang="ru-RU" sz="28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endParaRPr lang="ru-RU" sz="28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457200" indent="-457200" algn="ctr"/>
            <a:endParaRPr lang="ru-RU" sz="18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endParaRPr lang="ru-RU" sz="28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endParaRPr lang="ru-RU" sz="28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endParaRPr lang="ru-RU" sz="28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endParaRPr lang="ru-RU" sz="20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algn="ctr"/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4608" y="1484784"/>
            <a:ext cx="2376264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Книга продаж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93160" y="1484784"/>
            <a:ext cx="2376264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Книга покупок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56656" y="306896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2560" y="2564904"/>
            <a:ext cx="3096344" cy="15841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товаров (работ, услуг) физическим лицам КВО 26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2560" y="4581128"/>
            <a:ext cx="3096344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предоплаты  от физических лиц 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КВО 26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49144" y="3356992"/>
            <a:ext cx="2736304" cy="2160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 отражение  в книге покупок при принятии к вычету НДС ранее исчисленного с сумм полученной предоплаты от физических лиц</a:t>
            </a:r>
          </a:p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КВО 26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944" y="1628800"/>
            <a:ext cx="144780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0828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Номер слайда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9057570" y="6093370"/>
            <a:ext cx="584907" cy="51380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17" tIns="45710" rIns="91417" bIns="4571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ru-RU" sz="2400" dirty="0" smtClean="0">
                <a:latin typeface="+mj-lt"/>
                <a:cs typeface="Times New Roman" pitchFamily="18" charset="0"/>
              </a:rPr>
              <a:t>7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76500" y="-2318727"/>
            <a:ext cx="4953000" cy="3847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20440" y="90865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9099" y="260648"/>
            <a:ext cx="8985560" cy="144016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fontScale="25000" lnSpcReduction="20000"/>
          </a:bodyPr>
          <a:lstStyle/>
          <a:p>
            <a:pPr algn="ctr" defTabSz="1043056" fontAlgn="auto">
              <a:spcAft>
                <a:spcPts val="0"/>
              </a:spcAft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25173" y="5837280"/>
            <a:ext cx="1101880" cy="40458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48544" y="1052736"/>
            <a:ext cx="8712968" cy="172819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488504" y="116633"/>
            <a:ext cx="9226155" cy="720080"/>
          </a:xfrm>
          <a:prstGeom prst="roundRect">
            <a:avLst/>
          </a:prstGeom>
          <a:solidFill>
            <a:srgbClr val="FDF7CB"/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Корректировочный счет - фактура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0552" y="1196752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+mn-lt"/>
              </a:rPr>
              <a:t>При составлении или получении корректировочного счета-фактуры в связи с изменениями стоимости отгруженных товаров (работ, услуг), переданных имущественных прав в сторону уменьшения, в том числе в случае уменьшения цен (тарифов) и (или) уменьшения количества (объема) отгруженных товаров (работ, услуг), переданных имущественных прав  используется код вида операции 18</a:t>
            </a:r>
            <a:endParaRPr lang="ru-RU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48544" y="4581128"/>
            <a:ext cx="331236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на </a:t>
            </a:r>
            <a:r>
              <a:rPr lang="ru-RU" sz="1600" dirty="0" smtClean="0"/>
              <a:t>уменьшение </a:t>
            </a:r>
            <a:r>
              <a:rPr lang="ru-RU" sz="1600" dirty="0" smtClean="0"/>
              <a:t>стоимости:</a:t>
            </a:r>
          </a:p>
          <a:p>
            <a:pPr algn="ctr"/>
            <a:r>
              <a:rPr lang="ru-RU" sz="1600" dirty="0" smtClean="0"/>
              <a:t>у </a:t>
            </a:r>
            <a:r>
              <a:rPr lang="ru-RU" sz="1600" dirty="0" smtClean="0"/>
              <a:t>Продавца в Разделе 8«Книга покупок» у Покупателя в Разделе 9 «Книга продаж</a:t>
            </a:r>
            <a:r>
              <a:rPr lang="ru-RU" sz="1600" dirty="0" smtClean="0"/>
              <a:t>»</a:t>
            </a:r>
          </a:p>
          <a:p>
            <a:pPr algn="ctr"/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29064" y="4581128"/>
            <a:ext cx="316835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на </a:t>
            </a:r>
            <a:r>
              <a:rPr lang="ru-RU" sz="1600" dirty="0" smtClean="0"/>
              <a:t>увеличение </a:t>
            </a:r>
            <a:r>
              <a:rPr lang="ru-RU" sz="1600" dirty="0" smtClean="0"/>
              <a:t>стоимости: </a:t>
            </a:r>
          </a:p>
          <a:p>
            <a:pPr algn="ctr"/>
            <a:r>
              <a:rPr lang="ru-RU" sz="1600" dirty="0" smtClean="0"/>
              <a:t>у </a:t>
            </a:r>
            <a:r>
              <a:rPr lang="ru-RU" sz="1600" dirty="0" smtClean="0"/>
              <a:t>продавца в Разделе 9 «Книга продаж» у Покупателя в Разделе 8 «Книга покупок»</a:t>
            </a:r>
            <a:endParaRPr lang="ru-RU" sz="1600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4376936" y="4581128"/>
            <a:ext cx="28803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22"/>
          <p:cNvSpPr/>
          <p:nvPr/>
        </p:nvSpPr>
        <p:spPr>
          <a:xfrm>
            <a:off x="4953000" y="4581128"/>
            <a:ext cx="288032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424608" y="2996952"/>
            <a:ext cx="66967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Корректировочный счет-фактура отражается на сумму корректировки  в периоде, когда производится </a:t>
            </a:r>
            <a:r>
              <a:rPr lang="ru-RU" sz="1600" dirty="0" smtClean="0"/>
              <a:t>корректировка, </a:t>
            </a:r>
            <a:r>
              <a:rPr lang="ru-RU" sz="1600" dirty="0" smtClean="0"/>
              <a:t>п</a:t>
            </a:r>
            <a:r>
              <a:rPr lang="ru-RU" sz="1600" dirty="0" smtClean="0"/>
              <a:t>ри </a:t>
            </a:r>
            <a:r>
              <a:rPr lang="ru-RU" sz="1600" dirty="0" smtClean="0"/>
              <a:t>этом по колонке «№ счета-фактуры» отражается номер первичного счета-фактуры, а по колонке «№ КСФ» отражается номер корректировочного счета-фактуры.</a:t>
            </a:r>
          </a:p>
          <a:p>
            <a:pPr algn="ctr"/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76536" y="6021288"/>
            <a:ext cx="80648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НЕ НУЖНО ВНОСИТЬ ИЗМЕНЕНИЯ В КНИГУ ПОКУПОК ЗА КВАРТАЛ, В КОТОРОМ БЫЛ ЗАРЕГИСТРИРОВАН «ОТГРУЗОЧНЫЙ» СЧЕТ – ФАКТУРА, И ПРЕДОСТАВЛЯТЬ УНД ПО НДС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668250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18541" y="3429001"/>
            <a:ext cx="8420100" cy="147002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419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000000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Ppt0000003</Template>
  <TotalTime>46511</TotalTime>
  <Words>842</Words>
  <Application>Microsoft Office PowerPoint</Application>
  <PresentationFormat>Лист A4 (210x297 мм)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Ppt0000003</vt:lpstr>
      <vt:lpstr>Слайд 1</vt:lpstr>
      <vt:lpstr>Код возможной ошибки</vt:lpstr>
      <vt:lpstr>Новые Коды ошибок (использование запланировано после 25.01.2019г.) </vt:lpstr>
      <vt:lpstr>Действия налогоплательщика при получении «автотребования»</vt:lpstr>
      <vt:lpstr>Слайд 5</vt:lpstr>
      <vt:lpstr>Реализация физическим лицам</vt:lpstr>
      <vt:lpstr>Слайд 7</vt:lpstr>
      <vt:lpstr>Спасибо за внимание! </vt:lpstr>
    </vt:vector>
  </TitlesOfParts>
  <Company>UFNS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3500-02-705</dc:creator>
  <cp:lastModifiedBy>9973-00-935</cp:lastModifiedBy>
  <cp:revision>1035</cp:revision>
  <cp:lastPrinted>2018-09-06T13:08:26Z</cp:lastPrinted>
  <dcterms:created xsi:type="dcterms:W3CDTF">2013-03-20T12:46:48Z</dcterms:created>
  <dcterms:modified xsi:type="dcterms:W3CDTF">2018-12-12T09:31:58Z</dcterms:modified>
</cp:coreProperties>
</file>